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tags/tag23.xml" ContentType="application/vnd.openxmlformats-officedocument.presentationml.tags+xml"/>
  <Override PartName="/ppt/notesSlides/notesSlide23.xml" ContentType="application/vnd.openxmlformats-officedocument.presentationml.notesSlide+xml"/>
  <Override PartName="/ppt/tags/tag24.xml" ContentType="application/vnd.openxmlformats-officedocument.presentationml.tags+xml"/>
  <Override PartName="/ppt/notesSlides/notesSlide24.xml" ContentType="application/vnd.openxmlformats-officedocument.presentationml.notesSlide+xml"/>
  <Override PartName="/ppt/tags/tag25.xml" ContentType="application/vnd.openxmlformats-officedocument.presentationml.tags+xml"/>
  <Override PartName="/ppt/notesSlides/notesSlide25.xml" ContentType="application/vnd.openxmlformats-officedocument.presentationml.notesSlide+xml"/>
  <Override PartName="/ppt/tags/tag26.xml" ContentType="application/vnd.openxmlformats-officedocument.presentationml.tags+xml"/>
  <Override PartName="/ppt/notesSlides/notesSlide26.xml" ContentType="application/vnd.openxmlformats-officedocument.presentationml.notesSlide+xml"/>
  <Override PartName="/ppt/tags/tag27.xml" ContentType="application/vnd.openxmlformats-officedocument.presentationml.tags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559" r:id="rId2"/>
    <p:sldId id="579" r:id="rId3"/>
    <p:sldId id="580" r:id="rId4"/>
    <p:sldId id="581" r:id="rId5"/>
    <p:sldId id="590" r:id="rId6"/>
    <p:sldId id="584" r:id="rId7"/>
    <p:sldId id="593" r:id="rId8"/>
    <p:sldId id="600" r:id="rId9"/>
    <p:sldId id="599" r:id="rId10"/>
    <p:sldId id="598" r:id="rId11"/>
    <p:sldId id="597" r:id="rId12"/>
    <p:sldId id="585" r:id="rId13"/>
    <p:sldId id="591" r:id="rId14"/>
    <p:sldId id="602" r:id="rId15"/>
    <p:sldId id="601" r:id="rId16"/>
    <p:sldId id="603" r:id="rId17"/>
    <p:sldId id="604" r:id="rId18"/>
    <p:sldId id="587" r:id="rId19"/>
    <p:sldId id="605" r:id="rId20"/>
    <p:sldId id="606" r:id="rId21"/>
    <p:sldId id="607" r:id="rId22"/>
    <p:sldId id="594" r:id="rId23"/>
    <p:sldId id="586" r:id="rId24"/>
    <p:sldId id="588" r:id="rId25"/>
    <p:sldId id="589" r:id="rId26"/>
    <p:sldId id="583" r:id="rId27"/>
    <p:sldId id="595" r:id="rId28"/>
    <p:sldId id="596" r:id="rId29"/>
  </p:sldIdLst>
  <p:sldSz cx="12192000" cy="6858000"/>
  <p:notesSz cx="6858000" cy="9144000"/>
  <p:embeddedFontLst>
    <p:embeddedFont>
      <p:font typeface="HarmonyOS Sans SC Medium" panose="02010600030101010101" charset="-122"/>
      <p:regular r:id="rId32"/>
      <p:bold r:id="rId33"/>
    </p:embeddedFont>
    <p:embeddedFont>
      <p:font typeface="Segoe UI" panose="020B0502040204020203" pitchFamily="34" charset="0"/>
      <p:regular r:id="rId34"/>
      <p:bold r:id="rId35"/>
      <p:italic r:id="rId36"/>
      <p:boldItalic r:id="rId37"/>
    </p:embeddedFont>
    <p:embeddedFont>
      <p:font typeface="黑体" panose="02010609060101010101" pitchFamily="49" charset="-122"/>
      <p:regular r:id="rId3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1">
          <p15:clr>
            <a:srgbClr val="A4A3A4"/>
          </p15:clr>
        </p15:guide>
        <p15:guide id="2" pos="37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42930"/>
    <a:srgbClr val="471C34"/>
    <a:srgbClr val="2A1D26"/>
    <a:srgbClr val="A9E2FD"/>
    <a:srgbClr val="74AFCB"/>
    <a:srgbClr val="156389"/>
    <a:srgbClr val="0F1D1A"/>
    <a:srgbClr val="D36B0B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82" d="100"/>
          <a:sy n="82" d="100"/>
        </p:scale>
        <p:origin x="773" y="72"/>
      </p:cViewPr>
      <p:guideLst>
        <p:guide orient="horz" pos="2091"/>
        <p:guide pos="37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HarmonyOS Sans SC Medium" charset="-122"/>
              <a:ea typeface="HarmonyOS Sans SC Medium" charset="-122"/>
              <a:cs typeface="Arial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HarmonyOS Sans SC Medium" charset="-122"/>
              </a:rPr>
              <a:t>2023/3/30</a:t>
            </a:fld>
            <a:endParaRPr lang="zh-CN" altLang="en-US">
              <a:latin typeface="HarmonyOS Sans SC Medium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HarmonyOS Sans SC Medium" charset="-122"/>
              <a:ea typeface="HarmonyOS Sans SC Medium" charset="-122"/>
              <a:cs typeface="Arial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HarmonyOS Sans SC Medium" charset="-122"/>
              </a:rPr>
              <a:t>‹#›</a:t>
            </a:fld>
            <a:endParaRPr lang="zh-CN" altLang="en-US">
              <a:latin typeface="HarmonyOS Sans SC Medium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mp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tm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armonyOS Sans SC Medium" charset="-122"/>
                <a:ea typeface="HarmonyOS Sans SC Medium" charset="-122"/>
                <a:cs typeface="Arial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armonyOS Sans SC Medium" charset="-122"/>
                <a:ea typeface="HarmonyOS Sans SC Medium" charset="-122"/>
                <a:cs typeface="Arial" charset="0"/>
              </a:defRPr>
            </a:lvl1pPr>
          </a:lstStyle>
          <a:p>
            <a:fld id="{D2A48B96-639E-45A3-A0BA-2464DFDB1FAA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armonyOS Sans SC Medium" charset="-122"/>
                <a:ea typeface="HarmonyOS Sans SC Medium" charset="-122"/>
                <a:cs typeface="Arial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armonyOS Sans SC Medium" charset="-122"/>
                <a:ea typeface="HarmonyOS Sans SC Medium" charset="-122"/>
                <a:cs typeface="Arial" charset="0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HarmonyOS Sans SC Medium" charset="-122"/>
        <a:ea typeface="HarmonyOS Sans SC Medium" charset="-122"/>
        <a:cs typeface="Arial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HarmonyOS Sans SC Medium" charset="-122"/>
        <a:ea typeface="HarmonyOS Sans SC Medium" charset="-122"/>
        <a:cs typeface="Arial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HarmonyOS Sans SC Medium" charset="-122"/>
        <a:ea typeface="HarmonyOS Sans SC Medium" charset="-122"/>
        <a:cs typeface="Arial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HarmonyOS Sans SC Medium" charset="-122"/>
        <a:ea typeface="HarmonyOS Sans SC Medium" charset="-122"/>
        <a:cs typeface="Arial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HarmonyOS Sans SC Medium" charset="-122"/>
        <a:ea typeface="HarmonyOS Sans SC Medium" charset="-122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7777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2548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75844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87326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158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644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41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7561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48011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332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508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263DB197-84B0-484E-9C0F-88358ECCB79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263DB197-84B0-484E-9C0F-88358ECCB79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263DB197-84B0-484E-9C0F-88358ECCB79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charset="0"/>
              </a:defRPr>
            </a:lvl1pPr>
          </a:lstStyle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HarmonyOS Sans SC Medium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cs typeface="HarmonyOS Sans SC Medium" charset="-122"/>
              </a:defRPr>
            </a:lvl1pPr>
            <a:lvl2pPr>
              <a:defRPr>
                <a:cs typeface="HarmonyOS Sans SC Medium" charset="-122"/>
              </a:defRPr>
            </a:lvl2pPr>
            <a:lvl3pPr>
              <a:defRPr>
                <a:cs typeface="HarmonyOS Sans SC Medium" charset="-122"/>
              </a:defRPr>
            </a:lvl3pPr>
            <a:lvl4pPr>
              <a:defRPr>
                <a:cs typeface="HarmonyOS Sans SC Medium" charset="-122"/>
              </a:defRPr>
            </a:lvl4pPr>
            <a:lvl5pPr>
              <a:defRPr>
                <a:cs typeface="HarmonyOS Sans SC Medium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HarmonyOS Sans SC Medium" charset="-122"/>
              </a:defRPr>
            </a:lvl1pPr>
          </a:lstStyle>
          <a:p>
            <a:fld id="{82F288E0-7875-42C4-84C8-98DBBD3BF4D2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HarmonyOS Sans SC Medium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HarmonyOS Sans SC Medium" charset="-122"/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charset="2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4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5" Type="http://schemas.openxmlformats.org/officeDocument/2006/relationships/image" Target="../media/image9.png"/><Relationship Id="rId4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Relationship Id="rId5" Type="http://schemas.openxmlformats.org/officeDocument/2006/relationships/image" Target="../media/image11.tmp"/><Relationship Id="rId4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Relationship Id="rId5" Type="http://schemas.openxmlformats.org/officeDocument/2006/relationships/image" Target="../media/image12.png"/><Relationship Id="rId4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3.xml"/><Relationship Id="rId4" Type="http://schemas.openxmlformats.org/officeDocument/2006/relationships/image" Target="../media/image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Relationship Id="rId4" Type="http://schemas.openxmlformats.org/officeDocument/2006/relationships/image" Target="../media/image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5.xml"/><Relationship Id="rId5" Type="http://schemas.openxmlformats.org/officeDocument/2006/relationships/image" Target="../media/image8.png"/><Relationship Id="rId4" Type="http://schemas.openxmlformats.org/officeDocument/2006/relationships/image" Target="../media/image1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6.xml"/><Relationship Id="rId4" Type="http://schemas.openxmlformats.org/officeDocument/2006/relationships/image" Target="../media/image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7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4.tmp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5" Type="http://schemas.openxmlformats.org/officeDocument/2006/relationships/image" Target="../media/image8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02985" y="1184275"/>
            <a:ext cx="54927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思源宋体 CN Heavy" charset="-122"/>
                <a:ea typeface="思源宋体 CN Heavy" charset="-122"/>
                <a:cs typeface="HarmonyOS Sans SC Medium" charset="-122"/>
              </a:rPr>
              <a:t>Eric</a:t>
            </a:r>
            <a:endParaRPr lang="zh-CN" altLang="en-US" sz="6600" dirty="0">
              <a:solidFill>
                <a:schemeClr val="bg1"/>
              </a:solidFill>
              <a:latin typeface="思源宋体 CN Heavy" charset="-122"/>
              <a:ea typeface="思源宋体 CN Heavy" charset="-122"/>
              <a:cs typeface="HarmonyOS Sans SC Medium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0860833" y="4806509"/>
            <a:ext cx="1154001" cy="1734431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高建伟</a:t>
            </a:r>
            <a:endParaRPr lang="en-US" altLang="zh-CN" dirty="0">
              <a:solidFill>
                <a:srgbClr val="2A1D26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陈思危</a:t>
            </a:r>
            <a:endParaRPr lang="en-US" altLang="zh-CN" dirty="0">
              <a:solidFill>
                <a:srgbClr val="2A1D26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陈豪哲</a:t>
            </a:r>
            <a:endParaRPr lang="en-US" altLang="zh-CN" dirty="0">
              <a:solidFill>
                <a:srgbClr val="2A1D26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韩宗典</a:t>
            </a:r>
            <a:endParaRPr lang="en-US" altLang="zh-CN" dirty="0">
              <a:solidFill>
                <a:srgbClr val="2A1D26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勾思懿</a:t>
            </a:r>
            <a:endParaRPr lang="en-US" altLang="zh-CN" dirty="0">
              <a:solidFill>
                <a:srgbClr val="2A1D26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宁雪怡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194425" y="2360295"/>
            <a:ext cx="35585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accent4">
                    <a:lumMod val="20000"/>
                    <a:lumOff val="80000"/>
                  </a:schemeClr>
                </a:solidFill>
                <a:latin typeface="思源宋体 CN Heavy" charset="-122"/>
                <a:ea typeface="思源宋体 CN Heavy" charset="-122"/>
                <a:cs typeface="思源宋体 CN Heavy" charset="-122"/>
                <a:sym typeface="+mn-ea"/>
              </a:rPr>
              <a:t>需求说明</a:t>
            </a:r>
            <a:endParaRPr lang="en-US" altLang="zh-CN" sz="4000" dirty="0">
              <a:solidFill>
                <a:schemeClr val="accent4">
                  <a:lumMod val="20000"/>
                  <a:lumOff val="80000"/>
                </a:schemeClr>
              </a:solidFill>
              <a:latin typeface="思源宋体 CN Heavy" charset="-122"/>
              <a:ea typeface="思源宋体 CN Heavy" charset="-122"/>
              <a:cs typeface="思源宋体 CN Heavy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98307" y="149542"/>
            <a:ext cx="3763010" cy="708025"/>
            <a:chOff x="10611" y="1756"/>
            <a:chExt cx="5926" cy="1115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解 谜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endParaRP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30676BA-F575-F013-31CE-E3514BB4D03F}"/>
              </a:ext>
            </a:extLst>
          </p:cNvPr>
          <p:cNvSpPr txBox="1"/>
          <p:nvPr/>
        </p:nvSpPr>
        <p:spPr>
          <a:xfrm>
            <a:off x="460376" y="2154100"/>
            <a:ext cx="4100942" cy="2480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5760" algn="just">
              <a:lnSpc>
                <a:spcPct val="125000"/>
              </a:lnSpc>
            </a:pPr>
            <a:r>
              <a:rPr lang="zh-CN" altLang="en-US" sz="1800" b="1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在游戏中，玩家需要解开各种谜题、机关以及障碍物来完成游戏关卡。这些谜题可能需要玩家集中注意力、推理或使用特殊道具来解决。谜题的难度将会逐渐提高，从简单的推箱子、走迷宫到复杂的密码破解、机关拼图等。</a:t>
            </a:r>
            <a:endParaRPr lang="zh-CN" altLang="zh-CN" sz="1800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86072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98307" y="149542"/>
            <a:ext cx="3763010" cy="708025"/>
            <a:chOff x="10611" y="1756"/>
            <a:chExt cx="5926" cy="1115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跑 酷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endParaRP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3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30676BA-F575-F013-31CE-E3514BB4D03F}"/>
              </a:ext>
            </a:extLst>
          </p:cNvPr>
          <p:cNvSpPr txBox="1"/>
          <p:nvPr/>
        </p:nvSpPr>
        <p:spPr>
          <a:xfrm>
            <a:off x="460376" y="2154100"/>
            <a:ext cx="4100942" cy="28270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5760" algn="just">
              <a:lnSpc>
                <a:spcPct val="125000"/>
              </a:lnSpc>
            </a:pPr>
            <a:r>
              <a:rPr lang="zh-CN" altLang="zh-CN" sz="1800" b="1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在游戏中，玩家需要在规定时间内完成跑酷关卡。关卡中可能会出现各种障碍物，例如绳索、跳板、陷阱、敌人等。玩家需要通过奔跑、跳跃、攀爬等方式躲避这些障碍物并到达终点。关卡的难度也会随着游戏进程而逐渐提高，考验玩家的反应速度和手眼协调能力。</a:t>
            </a:r>
            <a:endParaRPr lang="zh-CN" altLang="zh-CN" sz="1800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4052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98307" y="149542"/>
            <a:ext cx="3763010" cy="708025"/>
            <a:chOff x="10611" y="1756"/>
            <a:chExt cx="5926" cy="1115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剧 情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endParaRP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4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30676BA-F575-F013-31CE-E3514BB4D03F}"/>
              </a:ext>
            </a:extLst>
          </p:cNvPr>
          <p:cNvSpPr txBox="1"/>
          <p:nvPr/>
        </p:nvSpPr>
        <p:spPr>
          <a:xfrm>
            <a:off x="460376" y="2154100"/>
            <a:ext cx="4100942" cy="28270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5760" algn="just">
              <a:lnSpc>
                <a:spcPct val="125000"/>
              </a:lnSpc>
            </a:pPr>
            <a:r>
              <a:rPr lang="zh-CN" altLang="en-US" sz="1800" b="1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游戏中将提供剧情模式。通过完成游戏中的任务和收集剧情碎片，玩家可以逐步解锁完整的游戏剧情。玩家将在游戏中扮演主角，穿越不同星球，探索隐藏在背后的故事。玩家的每一个决定都将影响到游戏的剧情发展，从而带来更加深刻的游戏体验。</a:t>
            </a:r>
            <a:endParaRPr lang="zh-CN" altLang="zh-CN" sz="1800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游戏性设计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280924" y="2304911"/>
            <a:ext cx="21056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地图设计</a:t>
            </a:r>
          </a:p>
        </p:txBody>
      </p:sp>
      <p:sp>
        <p:nvSpPr>
          <p:cNvPr id="8206" name="TextBox 11"/>
          <p:cNvSpPr/>
          <p:nvPr/>
        </p:nvSpPr>
        <p:spPr>
          <a:xfrm>
            <a:off x="2523619" y="2707005"/>
            <a:ext cx="8971695" cy="25346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游戏设有不同元素的星球，包括火元素、冰元素、草元素和空元素的星球，每个星球都有独特的环境和特性。玩家需要在不同的星球上进行闯关和战斗，同时需要运用不同手段和组合来应对不同的环境和挑战，增加游戏的可玩性和操作性。每个星球的地形、障碍和敌人都是独特的，玩家需要根据不同的情况来调整自己的策略和战术，增加游戏的挑战性和深度。此外，地图中可以设置隐藏的任务和道具，玩家需要探索并解锁这些内容来获取更多奖励和增强自己的实力。</a:t>
            </a:r>
            <a:endParaRPr lang="zh-CN" altLang="en-US" sz="1400" dirty="0">
              <a:solidFill>
                <a:srgbClr val="000000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HarmonyOS Sans SC Medium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03630" y="2162810"/>
            <a:ext cx="10391684" cy="35845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游戏性设计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280923" y="2304911"/>
            <a:ext cx="23953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2.</a:t>
            </a:r>
            <a:r>
              <a:rPr lang="zh-CN" altLang="en-US" sz="30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装备设计</a:t>
            </a:r>
          </a:p>
        </p:txBody>
      </p:sp>
      <p:sp>
        <p:nvSpPr>
          <p:cNvPr id="8206" name="TextBox 11"/>
          <p:cNvSpPr/>
          <p:nvPr/>
        </p:nvSpPr>
        <p:spPr>
          <a:xfrm>
            <a:off x="3029805" y="2656630"/>
            <a:ext cx="8465509" cy="31733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25000"/>
              </a:lnSpc>
              <a:buFont typeface="Wingdings" panose="05000000000000000000" pitchFamily="2" charset="2"/>
              <a:buChar char=""/>
            </a:pP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迭代功能允许玩家将低级装备合成为高级装备。玩家需要收集一定数量的相同装备才能进行合成，合成后的装备将拥有更高的属性和能力。</a:t>
            </a:r>
          </a:p>
          <a:p>
            <a:pPr marL="342900" lvl="0" indent="-342900" algn="just">
              <a:lnSpc>
                <a:spcPct val="125000"/>
              </a:lnSpc>
              <a:buFont typeface="Wingdings" panose="05000000000000000000" pitchFamily="2" charset="2"/>
              <a:buChar char=""/>
            </a:pP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强化功能允许玩家消耗金币和其他资源来提升装备的属性和能力。每次强化会增加装备的属性值，但同时也会消耗一定的资源。强化后的装备将更加适合玩家的战斗风格。</a:t>
            </a:r>
          </a:p>
          <a:p>
            <a:pPr marL="342900" lvl="0" indent="-342900" algn="just">
              <a:lnSpc>
                <a:spcPct val="125000"/>
              </a:lnSpc>
              <a:buFont typeface="Wingdings" panose="05000000000000000000" pitchFamily="2" charset="2"/>
              <a:buChar char=""/>
            </a:pP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附魔元素功能允许玩家给装备附加特殊属性和能力。玩家需要消耗一定的魔法石和金币来进行附魔。每个装备可以附加多个元素，这些元素包括增加攻击力、防御力、生命值等等。附魔后的装备将拥有更加强大的属性和能力，让玩家在战斗中更加出色。</a:t>
            </a:r>
          </a:p>
        </p:txBody>
      </p:sp>
      <p:sp>
        <p:nvSpPr>
          <p:cNvPr id="6" name="矩形 5"/>
          <p:cNvSpPr/>
          <p:nvPr/>
        </p:nvSpPr>
        <p:spPr>
          <a:xfrm>
            <a:off x="1103630" y="2162810"/>
            <a:ext cx="10391684" cy="35845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6445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游戏性设计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280924" y="2304911"/>
            <a:ext cx="21056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3.</a:t>
            </a:r>
            <a:r>
              <a:rPr lang="zh-CN" altLang="en-US" sz="30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技能设计</a:t>
            </a:r>
          </a:p>
        </p:txBody>
      </p:sp>
      <p:sp>
        <p:nvSpPr>
          <p:cNvPr id="8206" name="TextBox 11"/>
          <p:cNvSpPr/>
          <p:nvPr/>
        </p:nvSpPr>
        <p:spPr>
          <a:xfrm>
            <a:off x="2523619" y="2707005"/>
            <a:ext cx="8971695" cy="45999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XXXXXXXXXXXXXXXXX</a:t>
            </a:r>
            <a:endParaRPr lang="zh-CN" altLang="en-US" sz="1400" dirty="0">
              <a:solidFill>
                <a:srgbClr val="000000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HarmonyOS Sans SC Medium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03630" y="2162810"/>
            <a:ext cx="10391684" cy="35845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4471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游戏性设计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280924" y="2304911"/>
            <a:ext cx="21056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4.</a:t>
            </a:r>
            <a:r>
              <a:rPr lang="zh-CN" altLang="en-US" sz="30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跑酷设计</a:t>
            </a:r>
          </a:p>
        </p:txBody>
      </p:sp>
      <p:sp>
        <p:nvSpPr>
          <p:cNvPr id="8206" name="TextBox 11"/>
          <p:cNvSpPr/>
          <p:nvPr/>
        </p:nvSpPr>
        <p:spPr>
          <a:xfrm>
            <a:off x="2523619" y="2707005"/>
            <a:ext cx="8971695" cy="45999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XXXXXXXXXXXXXXXXX</a:t>
            </a:r>
            <a:endParaRPr lang="zh-CN" altLang="en-US" sz="1400" dirty="0">
              <a:solidFill>
                <a:srgbClr val="000000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HarmonyOS Sans SC Medium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03630" y="2162810"/>
            <a:ext cx="10391684" cy="35845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638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游戏性设计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280924" y="2304911"/>
            <a:ext cx="21056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latin typeface="HarmonyOS Sans SC Medium" charset="-122"/>
                <a:ea typeface="HarmonyOS Sans SC Medium" charset="-122"/>
                <a:cs typeface="HarmonyOS Sans SC Medium" charset="-122"/>
              </a:rPr>
              <a:t>5</a:t>
            </a:r>
            <a:r>
              <a:rPr lang="en-US" altLang="zh-CN" sz="30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.</a:t>
            </a:r>
            <a:r>
              <a:rPr lang="zh-CN" altLang="en-US" sz="30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解谜设计</a:t>
            </a:r>
          </a:p>
        </p:txBody>
      </p:sp>
      <p:sp>
        <p:nvSpPr>
          <p:cNvPr id="8206" name="TextBox 11"/>
          <p:cNvSpPr/>
          <p:nvPr/>
        </p:nvSpPr>
        <p:spPr>
          <a:xfrm>
            <a:off x="2333754" y="2969002"/>
            <a:ext cx="8971695" cy="211724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游戏中设有多个解密关卡，玩家需要通过收集和运用线索来解决谜题，完成解密任务。线索可能存在于场景中的物品或者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NPC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的对话中，谜题的类型包括但不限于以下类型：</a:t>
            </a:r>
          </a:p>
          <a:p>
            <a:pPr>
              <a:lnSpc>
                <a:spcPct val="150000"/>
              </a:lnSpc>
            </a:pP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	数字密码：需要通过收集数字线索来破解密码。</a:t>
            </a:r>
          </a:p>
          <a:p>
            <a:pPr>
              <a:lnSpc>
                <a:spcPct val="150000"/>
              </a:lnSpc>
            </a:pP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	机关谜题：需要通过触发机关来开启通道或者激活机关。</a:t>
            </a:r>
          </a:p>
          <a:p>
            <a:pPr>
              <a:lnSpc>
                <a:spcPct val="150000"/>
              </a:lnSpc>
            </a:pP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	地图解密：需要通过阅读地图或者运用场景特点来找到隐藏的宝藏或通路。</a:t>
            </a:r>
          </a:p>
        </p:txBody>
      </p:sp>
      <p:sp>
        <p:nvSpPr>
          <p:cNvPr id="6" name="矩形 5"/>
          <p:cNvSpPr/>
          <p:nvPr/>
        </p:nvSpPr>
        <p:spPr>
          <a:xfrm>
            <a:off x="1103630" y="2162810"/>
            <a:ext cx="10391684" cy="35845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18415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079865" y="1651000"/>
            <a:ext cx="2362200" cy="3213100"/>
          </a:xfrm>
          <a:prstGeom prst="rect">
            <a:avLst/>
          </a:prstGeom>
          <a:solidFill>
            <a:srgbClr val="942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游戏界面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User Interface</a:t>
              </a:r>
              <a:endParaRPr lang="zh-CN" altLang="en-US" sz="12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endParaRP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1"/>
          <p:cNvSpPr/>
          <p:nvPr/>
        </p:nvSpPr>
        <p:spPr>
          <a:xfrm>
            <a:off x="9441660" y="2904569"/>
            <a:ext cx="1888490" cy="70596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开始菜单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139439A-3E26-4719-BDC6-BE2D88BDA50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750" y="1639570"/>
            <a:ext cx="7345680" cy="412012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079865" y="1651000"/>
            <a:ext cx="2362200" cy="3213100"/>
          </a:xfrm>
          <a:prstGeom prst="rect">
            <a:avLst/>
          </a:prstGeom>
          <a:solidFill>
            <a:srgbClr val="942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游戏界面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User Interface</a:t>
              </a:r>
              <a:endParaRPr lang="zh-CN" altLang="en-US" sz="12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endParaRP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1"/>
          <p:cNvSpPr/>
          <p:nvPr/>
        </p:nvSpPr>
        <p:spPr>
          <a:xfrm>
            <a:off x="9441660" y="2904569"/>
            <a:ext cx="1888490" cy="70596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战斗界面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139439A-3E26-4719-BDC6-BE2D88BDA50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750" y="1639570"/>
            <a:ext cx="5776556" cy="3240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1FC6CC9-B047-D556-CDA6-5C1909A6216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750" y="1639569"/>
            <a:ext cx="7394426" cy="414171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87413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4572000" y="641985"/>
            <a:ext cx="140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sz="48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目录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513580" y="1623060"/>
            <a:ext cx="152019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>
                <a:ln>
                  <a:noFill/>
                </a:ln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CONTENTS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4545330" y="616585"/>
            <a:ext cx="145542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4545330" y="1530985"/>
            <a:ext cx="145542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稻壳夜秋https://www.docer.com/works?userid=555357443"/>
          <p:cNvSpPr txBox="1"/>
          <p:nvPr/>
        </p:nvSpPr>
        <p:spPr>
          <a:xfrm>
            <a:off x="7912100" y="1130300"/>
            <a:ext cx="3632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简介</a:t>
            </a:r>
          </a:p>
        </p:txBody>
      </p:sp>
      <p:cxnSp>
        <p:nvCxnSpPr>
          <p:cNvPr id="3" name="稻壳夜秋https://www.docer.com/works?userid=555357443"/>
          <p:cNvCxnSpPr/>
          <p:nvPr/>
        </p:nvCxnSpPr>
        <p:spPr>
          <a:xfrm flipH="1">
            <a:off x="7559675" y="10547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7234555" y="8680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1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7559675" y="24771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稻壳夜秋https://www.docer.com/works?userid=555357443"/>
          <p:cNvSpPr txBox="1"/>
          <p:nvPr/>
        </p:nvSpPr>
        <p:spPr>
          <a:xfrm>
            <a:off x="7234555" y="22904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2</a:t>
            </a:r>
          </a:p>
        </p:txBody>
      </p:sp>
      <p:cxnSp>
        <p:nvCxnSpPr>
          <p:cNvPr id="6" name="稻壳夜秋https://www.docer.com/works?userid=555357443"/>
          <p:cNvCxnSpPr/>
          <p:nvPr/>
        </p:nvCxnSpPr>
        <p:spPr>
          <a:xfrm flipH="1">
            <a:off x="7559675" y="37852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稻壳夜秋https://www.docer.com/works?userid=555357443"/>
          <p:cNvSpPr txBox="1"/>
          <p:nvPr/>
        </p:nvSpPr>
        <p:spPr>
          <a:xfrm>
            <a:off x="7234555" y="35985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3</a:t>
            </a:r>
          </a:p>
        </p:txBody>
      </p:sp>
      <p:cxnSp>
        <p:nvCxnSpPr>
          <p:cNvPr id="8" name="稻壳夜秋https://www.docer.com/works?userid=555357443"/>
          <p:cNvCxnSpPr/>
          <p:nvPr/>
        </p:nvCxnSpPr>
        <p:spPr>
          <a:xfrm flipH="1">
            <a:off x="7559675" y="51949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稻壳夜秋https://www.docer.com/works?userid=555357443"/>
          <p:cNvSpPr txBox="1"/>
          <p:nvPr/>
        </p:nvSpPr>
        <p:spPr>
          <a:xfrm>
            <a:off x="7234555" y="50082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4</a:t>
            </a:r>
          </a:p>
        </p:txBody>
      </p:sp>
      <p:sp>
        <p:nvSpPr>
          <p:cNvPr id="10" name="稻壳夜秋https://www.docer.com/works?userid=555357443">
            <a:extLst>
              <a:ext uri="{FF2B5EF4-FFF2-40B4-BE49-F238E27FC236}">
                <a16:creationId xmlns:a16="http://schemas.microsoft.com/office/drawing/2014/main" id="{0C6179C4-D3B0-3F3F-013E-AE039A17A4B3}"/>
              </a:ext>
            </a:extLst>
          </p:cNvPr>
          <p:cNvSpPr txBox="1"/>
          <p:nvPr/>
        </p:nvSpPr>
        <p:spPr>
          <a:xfrm>
            <a:off x="8013699" y="2562564"/>
            <a:ext cx="3632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策划案</a:t>
            </a:r>
          </a:p>
        </p:txBody>
      </p:sp>
      <p:sp>
        <p:nvSpPr>
          <p:cNvPr id="11" name="稻壳夜秋https://www.docer.com/works?userid=555357443">
            <a:extLst>
              <a:ext uri="{FF2B5EF4-FFF2-40B4-BE49-F238E27FC236}">
                <a16:creationId xmlns:a16="http://schemas.microsoft.com/office/drawing/2014/main" id="{5CC6B165-7FB0-0C87-3FE1-4647BC4469CF}"/>
              </a:ext>
            </a:extLst>
          </p:cNvPr>
          <p:cNvSpPr txBox="1"/>
          <p:nvPr/>
        </p:nvSpPr>
        <p:spPr>
          <a:xfrm>
            <a:off x="8013700" y="3985499"/>
            <a:ext cx="3632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简介</a:t>
            </a:r>
          </a:p>
        </p:txBody>
      </p:sp>
      <p:sp>
        <p:nvSpPr>
          <p:cNvPr id="12" name="稻壳夜秋https://www.docer.com/works?userid=555357443">
            <a:extLst>
              <a:ext uri="{FF2B5EF4-FFF2-40B4-BE49-F238E27FC236}">
                <a16:creationId xmlns:a16="http://schemas.microsoft.com/office/drawing/2014/main" id="{7C8C4BC9-561F-969A-8DAF-388E3937D0A4}"/>
              </a:ext>
            </a:extLst>
          </p:cNvPr>
          <p:cNvSpPr txBox="1"/>
          <p:nvPr/>
        </p:nvSpPr>
        <p:spPr>
          <a:xfrm>
            <a:off x="8013698" y="5194935"/>
            <a:ext cx="3632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简介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9550" y="875665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079865" y="1651000"/>
            <a:ext cx="2362200" cy="3213100"/>
          </a:xfrm>
          <a:prstGeom prst="rect">
            <a:avLst/>
          </a:prstGeom>
          <a:solidFill>
            <a:srgbClr val="942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游戏界面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User Interface</a:t>
              </a:r>
              <a:endParaRPr lang="zh-CN" altLang="en-US" sz="12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endParaRP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1"/>
          <p:cNvSpPr/>
          <p:nvPr/>
        </p:nvSpPr>
        <p:spPr>
          <a:xfrm>
            <a:off x="9441660" y="2904569"/>
            <a:ext cx="1888490" cy="70596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背包界面</a:t>
            </a:r>
          </a:p>
        </p:txBody>
      </p:sp>
      <p:pic>
        <p:nvPicPr>
          <p:cNvPr id="5" name="图片 4" descr="新建 Microsoft PowerPoint 演示文稿 - PowerPoint">
            <a:extLst>
              <a:ext uri="{FF2B5EF4-FFF2-40B4-BE49-F238E27FC236}">
                <a16:creationId xmlns:a16="http://schemas.microsoft.com/office/drawing/2014/main" id="{FD9B360E-4CFB-F722-33F8-5FE412F7C59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55" t="28783" r="17786" b="13557"/>
          <a:stretch/>
        </p:blipFill>
        <p:spPr bwMode="auto">
          <a:xfrm>
            <a:off x="861850" y="1451438"/>
            <a:ext cx="7292133" cy="43181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872583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9550" y="875665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079865" y="1651000"/>
            <a:ext cx="2362200" cy="3213100"/>
          </a:xfrm>
          <a:prstGeom prst="rect">
            <a:avLst/>
          </a:prstGeom>
          <a:solidFill>
            <a:srgbClr val="942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游戏界面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User Interface</a:t>
              </a:r>
              <a:endParaRPr lang="zh-CN" altLang="en-US" sz="12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endParaRP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1"/>
          <p:cNvSpPr/>
          <p:nvPr/>
        </p:nvSpPr>
        <p:spPr>
          <a:xfrm>
            <a:off x="9441660" y="2904569"/>
            <a:ext cx="1888490" cy="70596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暂停界面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1F49EF8-45D4-E850-B268-B5102FBB74D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443" y="1799643"/>
            <a:ext cx="5583970" cy="316580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492754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这里输入您的标题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An empty street An empty house</a:t>
              </a: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3</a:t>
            </a:r>
          </a:p>
        </p:txBody>
      </p:sp>
      <p:sp>
        <p:nvSpPr>
          <p:cNvPr id="12293" name="流程图: 决策 16"/>
          <p:cNvSpPr/>
          <p:nvPr/>
        </p:nvSpPr>
        <p:spPr>
          <a:xfrm>
            <a:off x="2150745" y="1944370"/>
            <a:ext cx="1864995" cy="1791335"/>
          </a:xfrm>
          <a:prstGeom prst="flowChartDecision">
            <a:avLst/>
          </a:prstGeom>
          <a:solidFill>
            <a:srgbClr val="942930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HarmonyOS Sans SC Medium" charset="-122"/>
              <a:cs typeface="HarmonyOS Sans SC Medium" charset="-122"/>
              <a:sym typeface="HarmonyOS Sans SC Medium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63420" y="4073525"/>
            <a:ext cx="23164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2400">
                <a:solidFill>
                  <a:schemeClr val="tx1"/>
                </a:solidFill>
                <a:cs typeface="HarmonyOS Sans SC Medium" charset="-122"/>
                <a:sym typeface="+mn-ea"/>
              </a:rPr>
              <a:t>单击添加小标题</a:t>
            </a:r>
          </a:p>
        </p:txBody>
      </p:sp>
      <p:sp>
        <p:nvSpPr>
          <p:cNvPr id="7" name="TextBox 11"/>
          <p:cNvSpPr/>
          <p:nvPr/>
        </p:nvSpPr>
        <p:spPr>
          <a:xfrm>
            <a:off x="1807210" y="4596130"/>
            <a:ext cx="2720975" cy="15982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单击此处输入你的正文，文字是您思想的提炼，为了最终演示发布的良好效果，请尽量言简意赅的阐述观点；根据需要可酌情增减文字。</a:t>
            </a:r>
          </a:p>
        </p:txBody>
      </p:sp>
      <p:pic>
        <p:nvPicPr>
          <p:cNvPr id="91" name="图片 90" descr="smil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1125" y="2437765"/>
            <a:ext cx="800100" cy="800100"/>
          </a:xfrm>
          <a:prstGeom prst="rect">
            <a:avLst/>
          </a:prstGeom>
        </p:spPr>
      </p:pic>
      <p:sp>
        <p:nvSpPr>
          <p:cNvPr id="5" name="流程图: 决策 16"/>
          <p:cNvSpPr/>
          <p:nvPr/>
        </p:nvSpPr>
        <p:spPr>
          <a:xfrm>
            <a:off x="5211445" y="1944370"/>
            <a:ext cx="1864995" cy="1791335"/>
          </a:xfrm>
          <a:prstGeom prst="flowChartDecision">
            <a:avLst/>
          </a:prstGeom>
          <a:solidFill>
            <a:srgbClr val="942930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HarmonyOS Sans SC Medium" charset="-122"/>
              <a:cs typeface="HarmonyOS Sans SC Medium" charset="-122"/>
              <a:sym typeface="HarmonyOS Sans SC Medium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24120" y="4073525"/>
            <a:ext cx="23164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2400">
                <a:solidFill>
                  <a:schemeClr val="tx1"/>
                </a:solidFill>
                <a:cs typeface="HarmonyOS Sans SC Medium" charset="-122"/>
                <a:sym typeface="+mn-ea"/>
              </a:rPr>
              <a:t>单击添加小标题</a:t>
            </a:r>
          </a:p>
        </p:txBody>
      </p:sp>
      <p:sp>
        <p:nvSpPr>
          <p:cNvPr id="9" name="TextBox 11"/>
          <p:cNvSpPr/>
          <p:nvPr/>
        </p:nvSpPr>
        <p:spPr>
          <a:xfrm>
            <a:off x="4867910" y="4596130"/>
            <a:ext cx="2720975" cy="15982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单击此处输入你的正文，文字是您思想的提炼，为了最终演示发布的良好效果，请尽量言简意赅的阐述观点；根据需要可酌情增减文字。</a:t>
            </a:r>
          </a:p>
        </p:txBody>
      </p:sp>
      <p:sp>
        <p:nvSpPr>
          <p:cNvPr id="10" name="流程图: 决策 16"/>
          <p:cNvSpPr/>
          <p:nvPr/>
        </p:nvSpPr>
        <p:spPr>
          <a:xfrm>
            <a:off x="8107045" y="1944370"/>
            <a:ext cx="1864995" cy="1791335"/>
          </a:xfrm>
          <a:prstGeom prst="flowChartDecision">
            <a:avLst/>
          </a:prstGeom>
          <a:solidFill>
            <a:srgbClr val="942930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HarmonyOS Sans SC Medium" charset="-122"/>
              <a:cs typeface="HarmonyOS Sans SC Medium" charset="-122"/>
              <a:sym typeface="HarmonyOS Sans SC Medium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919720" y="4073525"/>
            <a:ext cx="23164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2400">
                <a:solidFill>
                  <a:schemeClr val="tx1"/>
                </a:solidFill>
                <a:cs typeface="HarmonyOS Sans SC Medium" charset="-122"/>
                <a:sym typeface="+mn-ea"/>
              </a:rPr>
              <a:t>单击添加小标题</a:t>
            </a:r>
          </a:p>
        </p:txBody>
      </p:sp>
      <p:sp>
        <p:nvSpPr>
          <p:cNvPr id="13" name="TextBox 11"/>
          <p:cNvSpPr/>
          <p:nvPr/>
        </p:nvSpPr>
        <p:spPr>
          <a:xfrm>
            <a:off x="7763510" y="4596130"/>
            <a:ext cx="2720975" cy="15982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单击此处输入你的正文，文字是您思想的提炼，为了最终演示发布的良好效果，请尽量言简意赅的阐述观点；根据需要可酌情增减文字。</a:t>
            </a:r>
          </a:p>
        </p:txBody>
      </p:sp>
      <p:pic>
        <p:nvPicPr>
          <p:cNvPr id="116" name="图片 115" descr="bianji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7855" y="2362200"/>
            <a:ext cx="909320" cy="909320"/>
          </a:xfrm>
          <a:prstGeom prst="rect">
            <a:avLst/>
          </a:prstGeom>
        </p:spPr>
      </p:pic>
      <p:pic>
        <p:nvPicPr>
          <p:cNvPr id="70" name="图片 69" descr="show_viphuiyuanyaoyueqiandianhua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3925" y="2362200"/>
            <a:ext cx="914400" cy="914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输入您的标题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232275" y="3848735"/>
            <a:ext cx="421703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6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Where the skies are blue to see you once again, my love Over seas and coast to coast To find a place i love the mostWhere the fields are green to see you once again my love.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88230" y="3369310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An empty street An empty house</a:t>
            </a: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588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rgbClr val="471C34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03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输入您的标题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232275" y="3848735"/>
            <a:ext cx="421703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6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Where the skies are blue to see you once again, my love Over seas and coast to coast To find a place i love the mostWhere the fields are green to see you once again my love.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88230" y="3369310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An empty street An empty house</a:t>
            </a: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461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rgbClr val="471C34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04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95325" y="191135"/>
            <a:ext cx="3763010" cy="638810"/>
            <a:chOff x="10611" y="1756"/>
            <a:chExt cx="5926" cy="1006"/>
          </a:xfrm>
        </p:grpSpPr>
        <p:sp>
          <p:nvSpPr>
            <p:cNvPr id="32" name="稻壳夜秋https://www.docer.com/works?userid=555357443"/>
            <p:cNvSpPr txBox="1"/>
            <p:nvPr/>
          </p:nvSpPr>
          <p:spPr>
            <a:xfrm>
              <a:off x="10816" y="1756"/>
              <a:ext cx="572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这里输入您的标题</a:t>
              </a:r>
            </a:p>
          </p:txBody>
        </p:sp>
        <p:sp>
          <p:nvSpPr>
            <p:cNvPr id="33" name="稻壳夜秋https://www.docer.com/works?userid=555357443"/>
            <p:cNvSpPr txBox="1"/>
            <p:nvPr/>
          </p:nvSpPr>
          <p:spPr>
            <a:xfrm>
              <a:off x="10611" y="2328"/>
              <a:ext cx="428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>
                  <a:solidFill>
                    <a:schemeClr val="bg1"/>
                  </a:solidFill>
                  <a:latin typeface="HarmonyOS Sans SC Medium" charset="-122"/>
                  <a:ea typeface="HarmonyOS Sans SC Medium" charset="-122"/>
                  <a:cs typeface="HarmonyOS Sans SC Medium" charset="-122"/>
                  <a:sym typeface="+mn-ea"/>
                </a:rPr>
                <a:t>An empty street An empty house</a:t>
              </a:r>
            </a:p>
          </p:txBody>
        </p:sp>
      </p:grp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4</a:t>
            </a:r>
          </a:p>
        </p:txBody>
      </p:sp>
      <p:sp>
        <p:nvSpPr>
          <p:cNvPr id="6" name="椭圆 5"/>
          <p:cNvSpPr/>
          <p:nvPr/>
        </p:nvSpPr>
        <p:spPr>
          <a:xfrm>
            <a:off x="4256405" y="1878965"/>
            <a:ext cx="3632200" cy="3632200"/>
          </a:xfrm>
          <a:prstGeom prst="ellipse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12800" y="1878965"/>
            <a:ext cx="19608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cs typeface="HarmonyOS Sans SC Medium" charset="-122"/>
                <a:sym typeface="+mn-ea"/>
              </a:rPr>
              <a:t>单击添加小标题</a:t>
            </a:r>
            <a:endParaRPr lang="zh-CN" altLang="en-US">
              <a:solidFill>
                <a:schemeClr val="tx1"/>
              </a:solidFill>
              <a:cs typeface="HarmonyOS Sans SC Medium" charset="-122"/>
              <a:sym typeface="+mn-ea"/>
            </a:endParaRPr>
          </a:p>
        </p:txBody>
      </p:sp>
      <p:sp>
        <p:nvSpPr>
          <p:cNvPr id="15" name="TextBox 11"/>
          <p:cNvSpPr/>
          <p:nvPr/>
        </p:nvSpPr>
        <p:spPr>
          <a:xfrm>
            <a:off x="914400" y="2194560"/>
            <a:ext cx="3342005" cy="6076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013700" y="1878965"/>
            <a:ext cx="19608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cs typeface="HarmonyOS Sans SC Medium" charset="-122"/>
                <a:sym typeface="+mn-ea"/>
              </a:rPr>
              <a:t>单击添加小标题</a:t>
            </a:r>
            <a:endParaRPr lang="zh-CN" altLang="en-US">
              <a:solidFill>
                <a:schemeClr val="tx1"/>
              </a:solidFill>
              <a:cs typeface="HarmonyOS Sans SC Medium" charset="-122"/>
              <a:sym typeface="+mn-ea"/>
            </a:endParaRPr>
          </a:p>
        </p:txBody>
      </p:sp>
      <p:sp>
        <p:nvSpPr>
          <p:cNvPr id="9" name="TextBox 11"/>
          <p:cNvSpPr/>
          <p:nvPr/>
        </p:nvSpPr>
        <p:spPr>
          <a:xfrm>
            <a:off x="8115300" y="2194560"/>
            <a:ext cx="3342005" cy="6076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12800" y="4266565"/>
            <a:ext cx="19608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cs typeface="HarmonyOS Sans SC Medium" charset="-122"/>
                <a:sym typeface="+mn-ea"/>
              </a:rPr>
              <a:t>单击添加小标题</a:t>
            </a:r>
            <a:endParaRPr lang="zh-CN" altLang="en-US">
              <a:solidFill>
                <a:schemeClr val="tx1"/>
              </a:solidFill>
              <a:cs typeface="HarmonyOS Sans SC Medium" charset="-122"/>
              <a:sym typeface="+mn-ea"/>
            </a:endParaRPr>
          </a:p>
        </p:txBody>
      </p:sp>
      <p:sp>
        <p:nvSpPr>
          <p:cNvPr id="11" name="TextBox 11"/>
          <p:cNvSpPr/>
          <p:nvPr/>
        </p:nvSpPr>
        <p:spPr>
          <a:xfrm>
            <a:off x="914400" y="4582160"/>
            <a:ext cx="3342005" cy="6076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单击此处输入你的正文，文字是您思想的提炼，为了最终演示发布的良好效果。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013700" y="4266565"/>
            <a:ext cx="19608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cs typeface="HarmonyOS Sans SC Medium" charset="-122"/>
                <a:sym typeface="+mn-ea"/>
              </a:rPr>
              <a:t>单击添加小标题</a:t>
            </a:r>
            <a:endParaRPr lang="zh-CN" altLang="en-US">
              <a:solidFill>
                <a:schemeClr val="tx1"/>
              </a:solidFill>
              <a:cs typeface="HarmonyOS Sans SC Medium" charset="-122"/>
              <a:sym typeface="+mn-ea"/>
            </a:endParaRPr>
          </a:p>
        </p:txBody>
      </p:sp>
      <p:sp>
        <p:nvSpPr>
          <p:cNvPr id="13" name="TextBox 11"/>
          <p:cNvSpPr/>
          <p:nvPr/>
        </p:nvSpPr>
        <p:spPr>
          <a:xfrm>
            <a:off x="8115300" y="4582160"/>
            <a:ext cx="3342005" cy="6076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单击此处输入你的正文，文字是您思想的提炼，为了最终演示发布的良好效果。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58865" y="1645920"/>
            <a:ext cx="51746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>
                <a:solidFill>
                  <a:schemeClr val="accent4">
                    <a:lumMod val="20000"/>
                    <a:lumOff val="80000"/>
                  </a:schemeClr>
                </a:solidFill>
                <a:latin typeface="思源宋体 CN Heavy" charset="-122"/>
                <a:ea typeface="思源宋体 CN Heavy" charset="-122"/>
                <a:cs typeface="HarmonyOS Sans SC Medium" charset="-122"/>
              </a:rPr>
              <a:t>感谢观看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56655" y="3150870"/>
            <a:ext cx="61194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400" cap="all">
                <a:solidFill>
                  <a:schemeClr val="bg1"/>
                </a:solidFill>
                <a:uFillTx/>
                <a:latin typeface="HarmonyOS Sans SC Medium" charset="-122"/>
                <a:ea typeface="HarmonyOS Sans SC Medium" charset="-122"/>
                <a:cs typeface="HarmonyOS Sans SC Medium" charset="-122"/>
              </a:rPr>
              <a:t>Electronic computer games ppt</a:t>
            </a:r>
          </a:p>
        </p:txBody>
      </p:sp>
      <p:sp>
        <p:nvSpPr>
          <p:cNvPr id="8206" name="TextBox 11"/>
          <p:cNvSpPr/>
          <p:nvPr/>
        </p:nvSpPr>
        <p:spPr>
          <a:xfrm>
            <a:off x="6292215" y="3653155"/>
            <a:ext cx="5520690" cy="10318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>
              <a:lnSpc>
                <a:spcPct val="170000"/>
              </a:lnSpc>
              <a:buClr>
                <a:srgbClr val="E36C09"/>
              </a:buClr>
            </a:pPr>
            <a:r>
              <a:rPr lang="en-US" altLang="zh-CN" sz="1200" dirty="0">
                <a:solidFill>
                  <a:schemeClr val="bg1"/>
                </a:solidFill>
                <a:latin typeface="HarmonyOS Sans SC Medium" charset="-122"/>
                <a:cs typeface="HarmonyOS Sans SC Medium" charset="-122"/>
                <a:sym typeface="HarmonyOS Sans SC Medium" charset="-122"/>
              </a:rPr>
              <a:t>Where the skies are blue to see you once again, my love Over seas and coast to coast To find a place i love the mostWhere the fields are green to see you once again my love.</a:t>
            </a:r>
            <a:endParaRPr lang="en-US" altLang="zh-CN" sz="1200" dirty="0">
              <a:solidFill>
                <a:schemeClr val="bg1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HarmonyOS Sans SC Medium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6417945" y="5022215"/>
            <a:ext cx="1939290" cy="4203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汇报人</a:t>
            </a:r>
            <a:r>
              <a:rPr lang="en-US" altLang="zh-CN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:</a:t>
            </a:r>
            <a:r>
              <a:rPr lang="zh-CN" altLang="en-US">
                <a:solidFill>
                  <a:srgbClr val="2A1D26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稻小壳</a:t>
            </a:r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组合 102"/>
          <p:cNvGrpSpPr/>
          <p:nvPr/>
        </p:nvGrpSpPr>
        <p:grpSpPr>
          <a:xfrm>
            <a:off x="0" y="546735"/>
            <a:ext cx="7324090" cy="467995"/>
            <a:chOff x="0" y="861"/>
            <a:chExt cx="11534" cy="737"/>
          </a:xfrm>
        </p:grpSpPr>
        <p:sp>
          <p:nvSpPr>
            <p:cNvPr id="12" name="矩形 11"/>
            <p:cNvSpPr/>
            <p:nvPr/>
          </p:nvSpPr>
          <p:spPr>
            <a:xfrm>
              <a:off x="0" y="861"/>
              <a:ext cx="170" cy="737"/>
            </a:xfrm>
            <a:prstGeom prst="rect">
              <a:avLst/>
            </a:prstGeom>
            <a:solidFill>
              <a:srgbClr val="FF28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黑体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" y="869"/>
              <a:ext cx="6631" cy="72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4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稻壳儿</a:t>
              </a:r>
              <a:r>
                <a:rPr lang="en-US" altLang="zh-CN" sz="24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PPT</a:t>
              </a:r>
              <a:r>
                <a:rPr lang="zh-CN" altLang="en-US" sz="24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模板使用说明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474" y="1013"/>
              <a:ext cx="606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spc="100">
                  <a:solidFill>
                    <a:srgbClr val="222222">
                      <a:alpha val="60000"/>
                    </a:srgbClr>
                  </a:solidFill>
                  <a:uFillTx/>
                  <a:latin typeface="黑体" charset="-122"/>
                  <a:ea typeface="黑体" charset="-122"/>
                  <a:cs typeface="黑体" charset="-122"/>
                </a:rPr>
                <a:t>（本页为说明页，用户使用模板时可删除本页内容）</a:t>
              </a: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631190" y="5476231"/>
            <a:ext cx="3298190" cy="575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700">
                <a:solidFill>
                  <a:srgbClr val="222222">
                    <a:alpha val="60000"/>
                  </a:srgbClr>
                </a:solidFill>
                <a:latin typeface="黑体" charset="-122"/>
                <a:ea typeface="黑体" charset="-122"/>
                <a:cs typeface="黑体" charset="-122"/>
              </a:rPr>
              <a:t>【说明】</a:t>
            </a:r>
          </a:p>
          <a:p>
            <a:pPr marL="0" indent="0" algn="l" defTabSz="0" rtl="0" eaLnBrk="1" fontAlgn="auto" latinLnBrk="0" hangingPunct="1">
              <a:lnSpc>
                <a:spcPct val="150000"/>
              </a:lnSpc>
              <a:buNone/>
            </a:pPr>
            <a:r>
              <a:rPr lang="zh-CN" altLang="en-US" sz="700">
                <a:solidFill>
                  <a:srgbClr val="222222">
                    <a:alpha val="60000"/>
                  </a:srgbClr>
                </a:solidFill>
                <a:latin typeface="黑体" charset="-122"/>
                <a:ea typeface="黑体" charset="-122"/>
                <a:cs typeface="黑体" charset="-122"/>
              </a:rPr>
              <a:t>模板中使用的字体为开源字体，请用户按照该款开源字体的开源协议要求来使用该字体。</a:t>
            </a:r>
          </a:p>
        </p:txBody>
      </p:sp>
      <p:cxnSp>
        <p:nvCxnSpPr>
          <p:cNvPr id="57" name="直接连接符 56"/>
          <p:cNvCxnSpPr/>
          <p:nvPr/>
        </p:nvCxnSpPr>
        <p:spPr>
          <a:xfrm>
            <a:off x="4179570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4480560" y="2251075"/>
            <a:ext cx="3230880" cy="911860"/>
            <a:chOff x="7197" y="3533"/>
            <a:chExt cx="5088" cy="1436"/>
          </a:xfrm>
        </p:grpSpPr>
        <p:sp>
          <p:nvSpPr>
            <p:cNvPr id="68" name="文本框 67"/>
            <p:cNvSpPr txBox="1"/>
            <p:nvPr/>
          </p:nvSpPr>
          <p:spPr>
            <a:xfrm>
              <a:off x="7197" y="3533"/>
              <a:ext cx="1287" cy="38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图片：</a:t>
              </a: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7197" y="3977"/>
              <a:ext cx="5088" cy="99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</a:rPr>
                <a:t>模板中使用的图片来源于【Freepik】，该图片具有CC0共享协议，您可在遵循CC0共享协议的情况下使用。</a:t>
              </a:r>
            </a:p>
            <a:p>
              <a:pPr lvl="0" algn="l" fontAlgn="auto">
                <a:lnSpc>
                  <a:spcPts val="1400"/>
                </a:lnSpc>
              </a:pP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黑体" charset="-122"/>
                <a:ea typeface="黑体" charset="-122"/>
                <a:cs typeface="黑体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480560" y="3404133"/>
            <a:ext cx="3230880" cy="695325"/>
            <a:chOff x="7197" y="4715"/>
            <a:chExt cx="5088" cy="1095"/>
          </a:xfrm>
        </p:grpSpPr>
        <p:sp>
          <p:nvSpPr>
            <p:cNvPr id="75" name="文本框 74"/>
            <p:cNvSpPr txBox="1"/>
            <p:nvPr/>
          </p:nvSpPr>
          <p:spPr>
            <a:xfrm>
              <a:off x="7197" y="4715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素材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</a:rPr>
                <a:t>：</a:t>
              </a: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7197" y="5101"/>
              <a:ext cx="5088" cy="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模板中使用的素材</a:t>
              </a:r>
              <a:r>
                <a:rPr lang="en-US" altLang="zh-CN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/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插画来源于【Freepik】，该素材</a:t>
              </a:r>
              <a:r>
                <a:rPr lang="en-US" altLang="zh-CN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/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插画具有CC0共享协议，您可在遵循CC0共享协议的情况下使用。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黑体" charset="-122"/>
                <a:ea typeface="黑体" charset="-122"/>
                <a:cs typeface="黑体" charset="-122"/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4480560" y="4520360"/>
            <a:ext cx="3230880" cy="515620"/>
            <a:chOff x="7197" y="4715"/>
            <a:chExt cx="5088" cy="812"/>
          </a:xfrm>
        </p:grpSpPr>
        <p:sp>
          <p:nvSpPr>
            <p:cNvPr id="83" name="文本框 82"/>
            <p:cNvSpPr txBox="1"/>
            <p:nvPr/>
          </p:nvSpPr>
          <p:spPr>
            <a:xfrm>
              <a:off x="7197" y="4715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音频：</a:t>
              </a: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197" y="5101"/>
              <a:ext cx="5088" cy="4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</a:rPr>
                <a:t>无</a:t>
              </a:r>
            </a:p>
          </p:txBody>
        </p:sp>
      </p:grpSp>
      <p:cxnSp>
        <p:nvCxnSpPr>
          <p:cNvPr id="85" name="直接连接符 84"/>
          <p:cNvCxnSpPr/>
          <p:nvPr/>
        </p:nvCxnSpPr>
        <p:spPr>
          <a:xfrm>
            <a:off x="8001635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8291195" y="1403350"/>
            <a:ext cx="3253105" cy="4365625"/>
            <a:chOff x="13198" y="2210"/>
            <a:chExt cx="5123" cy="6875"/>
          </a:xfrm>
        </p:grpSpPr>
        <p:grpSp>
          <p:nvGrpSpPr>
            <p:cNvPr id="90" name="组合 89"/>
            <p:cNvGrpSpPr/>
            <p:nvPr/>
          </p:nvGrpSpPr>
          <p:grpSpPr>
            <a:xfrm>
              <a:off x="13198" y="2210"/>
              <a:ext cx="3253" cy="1016"/>
              <a:chOff x="1213" y="2210"/>
              <a:chExt cx="3253" cy="1016"/>
            </a:xfrm>
          </p:grpSpPr>
          <p:sp>
            <p:nvSpPr>
              <p:cNvPr id="91" name="文本框 90"/>
              <p:cNvSpPr txBox="1"/>
              <p:nvPr/>
            </p:nvSpPr>
            <p:spPr>
              <a:xfrm>
                <a:off x="1213" y="2210"/>
                <a:ext cx="1555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b="1">
                    <a:solidFill>
                      <a:srgbClr val="FF2832"/>
                    </a:solidFill>
                    <a:latin typeface="黑体" charset="-122"/>
                    <a:ea typeface="黑体" charset="-122"/>
                    <a:cs typeface="黑体" charset="-122"/>
                  </a:rPr>
                  <a:t>03</a:t>
                </a: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180" y="2404"/>
                <a:ext cx="2286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>
                    <a:solidFill>
                      <a:srgbClr val="222222"/>
                    </a:solidFill>
                    <a:latin typeface="黑体" charset="-122"/>
                    <a:ea typeface="黑体" charset="-122"/>
                    <a:cs typeface="黑体" charset="-122"/>
                  </a:rPr>
                  <a:t>母版说明</a:t>
                </a:r>
              </a:p>
            </p:txBody>
          </p:sp>
        </p:grpSp>
        <p:sp>
          <p:nvSpPr>
            <p:cNvPr id="95" name="文本框 94"/>
            <p:cNvSpPr txBox="1"/>
            <p:nvPr/>
          </p:nvSpPr>
          <p:spPr>
            <a:xfrm>
              <a:off x="13233" y="3478"/>
              <a:ext cx="5088" cy="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lnSpc>
                  <a:spcPts val="13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使用本套PPT模板时，若在操作界面鼠标不可选取的内容，可以在幻灯片母版中进行查看和编辑，具体操作如下：</a:t>
              </a: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3199" y="4314"/>
              <a:ext cx="5088" cy="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1、点击【视图】</a:t>
              </a: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2、选择【幻灯片母版】，即可查看母版内容</a:t>
              </a: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  <a:sym typeface="+mn-ea"/>
                </a:rPr>
                <a:t>3、查看/编辑完成后，点击【关闭】即可</a:t>
              </a:r>
            </a:p>
          </p:txBody>
        </p:sp>
        <p:pic>
          <p:nvPicPr>
            <p:cNvPr id="105" name="图片 104" descr="母版说明配图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347" y="5578"/>
              <a:ext cx="4825" cy="3507"/>
            </a:xfrm>
            <a:prstGeom prst="rect">
              <a:avLst/>
            </a:prstGeom>
          </p:spPr>
        </p:pic>
      </p:grpSp>
      <p:grpSp>
        <p:nvGrpSpPr>
          <p:cNvPr id="5" name="组合 4"/>
          <p:cNvGrpSpPr/>
          <p:nvPr userDrawn="1"/>
        </p:nvGrpSpPr>
        <p:grpSpPr>
          <a:xfrm>
            <a:off x="650875" y="1403350"/>
            <a:ext cx="1988820" cy="645160"/>
            <a:chOff x="1025" y="2210"/>
            <a:chExt cx="3132" cy="1016"/>
          </a:xfrm>
        </p:grpSpPr>
        <p:sp>
          <p:nvSpPr>
            <p:cNvPr id="17" name="文本框 16"/>
            <p:cNvSpPr txBox="1"/>
            <p:nvPr/>
          </p:nvSpPr>
          <p:spPr>
            <a:xfrm>
              <a:off x="1025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黑体" charset="-122"/>
                  <a:ea typeface="黑体" charset="-122"/>
                  <a:cs typeface="黑体" charset="-122"/>
                </a:rPr>
                <a:t>01</a:t>
              </a: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87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字体说明</a:t>
              </a: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4480560" y="1403350"/>
            <a:ext cx="2051685" cy="645160"/>
            <a:chOff x="7056" y="2210"/>
            <a:chExt cx="3231" cy="1016"/>
          </a:xfrm>
        </p:grpSpPr>
        <p:sp>
          <p:nvSpPr>
            <p:cNvPr id="63" name="文本框 62"/>
            <p:cNvSpPr txBox="1"/>
            <p:nvPr/>
          </p:nvSpPr>
          <p:spPr>
            <a:xfrm>
              <a:off x="7056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黑体" charset="-122"/>
                  <a:ea typeface="黑体" charset="-122"/>
                  <a:cs typeface="黑体" charset="-122"/>
                </a:rPr>
                <a:t>02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00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黑体" charset="-122"/>
                  <a:ea typeface="黑体" charset="-122"/>
                  <a:cs typeface="黑体" charset="-122"/>
                </a:rPr>
                <a:t>素材说明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29975" y="2251130"/>
            <a:ext cx="3161665" cy="1616710"/>
            <a:chOff x="1163" y="3615"/>
            <a:chExt cx="4979" cy="2546"/>
          </a:xfrm>
        </p:grpSpPr>
        <p:sp>
          <p:nvSpPr>
            <p:cNvPr id="15" name="文本框 14"/>
            <p:cNvSpPr txBox="1"/>
            <p:nvPr/>
          </p:nvSpPr>
          <p:spPr>
            <a:xfrm>
              <a:off x="1193" y="3615"/>
              <a:ext cx="228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HarmonyOS Sans SC Medium" charset="-122"/>
                  <a:ea typeface="HarmonyOS Sans SC Medium" charset="-122"/>
                  <a:cs typeface="Arial" charset="0"/>
                </a:rPr>
                <a:t>中英文｜字体名称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163" y="3992"/>
              <a:ext cx="497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rgbClr val="222222"/>
                  </a:solidFill>
                  <a:latin typeface="思源宋体 CN Heavy" charset="-122"/>
                  <a:ea typeface="思源宋体 CN Heavy" charset="-122"/>
                  <a:cs typeface="Arial" charset="0"/>
                  <a:sym typeface="+mn-ea"/>
                </a:rPr>
                <a:t>思源宋体 CN Heavy</a:t>
              </a: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323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1164" y="5048"/>
              <a:ext cx="4972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rgbClr val="222222"/>
                  </a:solidFill>
                  <a:latin typeface="HarmonyOS Sans SC Medium" charset="-122"/>
                  <a:ea typeface="HarmonyOS Sans SC Medium" charset="-122"/>
                  <a:cs typeface="Arial" charset="0"/>
                  <a:sym typeface="+mn-ea"/>
                </a:rPr>
                <a:t>HarmonyOS Sans SC Medium</a:t>
              </a:r>
            </a:p>
          </p:txBody>
        </p:sp>
      </p:grpSp>
    </p:spTree>
    <p:custDataLst>
      <p:tags r:id="rId1"/>
    </p:custData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2106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简介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36160" y="3376017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Introduction</a:t>
            </a:r>
            <a:endParaRPr lang="zh-CN" altLang="en-US" sz="1400" dirty="0">
              <a:solidFill>
                <a:schemeClr val="bg1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715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rgbClr val="471C34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01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文档介绍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1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140575" y="1977390"/>
            <a:ext cx="40252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HarmonyOS Sans SC Medium" charset="-122"/>
                <a:ea typeface="HarmonyOS Sans SC Medium" charset="-122"/>
                <a:cs typeface="HarmonyOS Sans SC Medium" charset="-122"/>
              </a:rPr>
              <a:t>文档介绍</a:t>
            </a:r>
            <a:endParaRPr lang="zh-CN" altLang="en-US" sz="2800" dirty="0">
              <a:solidFill>
                <a:schemeClr val="tx1"/>
              </a:solidFill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  <p:sp>
        <p:nvSpPr>
          <p:cNvPr id="7" name="TextBox 11"/>
          <p:cNvSpPr/>
          <p:nvPr/>
        </p:nvSpPr>
        <p:spPr>
          <a:xfrm>
            <a:off x="6640830" y="3132736"/>
            <a:ext cx="4399915" cy="17883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66700" algn="just">
              <a:lnSpc>
                <a:spcPct val="125000"/>
              </a:lnSpc>
            </a:pPr>
            <a:r>
              <a:rPr lang="zh-CN" altLang="zh-CN" sz="1800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本文档是一份关于游戏</a:t>
            </a:r>
            <a:r>
              <a:rPr lang="en-US" altLang="zh-CN" sz="1800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</a:rPr>
              <a:t>“Eric”</a:t>
            </a:r>
            <a:r>
              <a:rPr lang="zh-CN" altLang="zh-CN" sz="1800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的规格说明书，旨在详细描述游戏的各项特征、机制、操作、角色、物品等方面的设计要求，以便于游戏制作团队进行开发和测试。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640830" y="2687320"/>
            <a:ext cx="4789805" cy="288671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charset="-122"/>
              <a:ea typeface="HarmonyOS Sans SC Medium" charset="-122"/>
              <a:cs typeface="HarmonyOS Sans SC Medium" charset="-122"/>
            </a:endParaRPr>
          </a:p>
        </p:txBody>
      </p:sp>
      <p:pic>
        <p:nvPicPr>
          <p:cNvPr id="10" name="图片 9" descr="图形用户界面, 文本, 应用程序&#10;&#10;描述已自动生成">
            <a:extLst>
              <a:ext uri="{FF2B5EF4-FFF2-40B4-BE49-F238E27FC236}">
                <a16:creationId xmlns:a16="http://schemas.microsoft.com/office/drawing/2014/main" id="{07C5BCCB-63EA-836E-9E94-B979850CFF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75" t="31721" r="25018" b="4459"/>
          <a:stretch/>
        </p:blipFill>
        <p:spPr>
          <a:xfrm>
            <a:off x="778379" y="1553210"/>
            <a:ext cx="5812418" cy="4525010"/>
          </a:xfrm>
          <a:prstGeom prst="rect">
            <a:avLst/>
          </a:prstGeom>
        </p:spPr>
      </p:pic>
      <p:sp>
        <p:nvSpPr>
          <p:cNvPr id="5" name="TextBox 11">
            <a:extLst>
              <a:ext uri="{FF2B5EF4-FFF2-40B4-BE49-F238E27FC236}">
                <a16:creationId xmlns:a16="http://schemas.microsoft.com/office/drawing/2014/main" id="{AEA864AF-9459-A7F5-8DF8-2B109C3A20CB}"/>
              </a:ext>
            </a:extLst>
          </p:cNvPr>
          <p:cNvSpPr/>
          <p:nvPr/>
        </p:nvSpPr>
        <p:spPr>
          <a:xfrm>
            <a:off x="382944" y="3943146"/>
            <a:ext cx="5467350" cy="16713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背景：随着游戏产业的快速发展，越来越多的人开始关注游戏的品质和内容。作为一款</a:t>
            </a:r>
            <a:r>
              <a:rPr lang="en-US" altLang="zh-CN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2D</a:t>
            </a:r>
            <a:r>
              <a:rPr lang="zh-CN" altLang="en-US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闯关游戏，“</a:t>
            </a:r>
            <a:r>
              <a:rPr lang="en-US" altLang="zh-CN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Eric”</a:t>
            </a:r>
            <a:r>
              <a:rPr lang="zh-CN" altLang="en-US" sz="14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将融合战斗、跑酷、解密等多种元素，给玩家带来全新的游戏体验。本游戏的制作目标是打造一个偏休闲、但有一定操作难度的游戏，让玩家在轻松愉悦的游戏氛围中挑战自我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 algn="just">
              <a:lnSpc>
                <a:spcPct val="125000"/>
              </a:lnSpc>
              <a:buFont typeface="+mj-lt"/>
              <a:buAutoNum type="arabicPeriod"/>
            </a:pP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横板</a:t>
            </a:r>
            <a:r>
              <a:rPr lang="en-US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2D</a:t>
            </a: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闯关游戏：指游戏中的场景和角色是以</a:t>
            </a:r>
            <a:r>
              <a:rPr lang="en-US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2D</a:t>
            </a: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平面方式呈现的，玩家需要通过闯关来完成游戏任务。</a:t>
            </a:r>
          </a:p>
          <a:p>
            <a:pPr marL="342900" lvl="0" indent="-342900" algn="just">
              <a:lnSpc>
                <a:spcPct val="125000"/>
              </a:lnSpc>
              <a:buFont typeface="+mj-lt"/>
              <a:buAutoNum type="arabicPeriod"/>
            </a:pP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生命值：角色或敌人的生命值，代表他们还能承受多少攻击。</a:t>
            </a:r>
          </a:p>
          <a:p>
            <a:pPr marL="342900" lvl="0" indent="-342900" algn="just">
              <a:lnSpc>
                <a:spcPct val="125000"/>
              </a:lnSpc>
              <a:buFont typeface="+mj-lt"/>
              <a:buAutoNum type="arabicPeriod"/>
            </a:pP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魔法值：角色或敌人的魔法值，代表他们还能使用多少技能。</a:t>
            </a:r>
          </a:p>
          <a:p>
            <a:pPr marL="342900" lvl="0" indent="-342900" algn="just">
              <a:lnSpc>
                <a:spcPct val="125000"/>
              </a:lnSpc>
              <a:buFont typeface="+mj-lt"/>
              <a:buAutoNum type="arabicPeriod"/>
            </a:pP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跑酷：一种游戏模式，玩家需要在场景中奔跑、跳跃、攀爬等，通过特定的关卡。</a:t>
            </a:r>
          </a:p>
          <a:p>
            <a:pPr marL="342900" lvl="0" indent="-342900" algn="just">
              <a:lnSpc>
                <a:spcPct val="125000"/>
              </a:lnSpc>
              <a:buFont typeface="+mj-lt"/>
              <a:buAutoNum type="arabicPeriod"/>
            </a:pP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解密：一种游戏模式，玩家需要通过破解密码、解开谜题等方式来完成游戏任务。</a:t>
            </a:r>
          </a:p>
          <a:p>
            <a:pPr marL="342900" lvl="0" indent="-342900" algn="just">
              <a:lnSpc>
                <a:spcPct val="125000"/>
              </a:lnSpc>
              <a:buFont typeface="+mj-lt"/>
              <a:buAutoNum type="arabicPeriod"/>
            </a:pP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迭代：指对游戏中的装备和道具进行升级、强化、改进等操作，以提升其属性和效果。</a:t>
            </a:r>
          </a:p>
          <a:p>
            <a:pPr marL="342900" lvl="0" indent="-342900" algn="just">
              <a:lnSpc>
                <a:spcPct val="125000"/>
              </a:lnSpc>
              <a:buFont typeface="+mj-lt"/>
              <a:buAutoNum type="arabicPeriod"/>
            </a:pP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附魔：指对游戏中的装备和道具进行魔法增强，以提升其属性和效果。</a:t>
            </a:r>
          </a:p>
          <a:p>
            <a:pPr marL="342900" lvl="0" indent="-342900" algn="just">
              <a:lnSpc>
                <a:spcPct val="125000"/>
              </a:lnSpc>
              <a:buFont typeface="+mj-lt"/>
              <a:buAutoNum type="arabicPeriod"/>
            </a:pP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战利品：游戏中敌人掉落的物品，通常是金币、道具等。</a:t>
            </a:r>
          </a:p>
          <a:p>
            <a:pPr algn="ctr"/>
            <a:endParaRPr lang="zh-CN" altLang="en-US" dirty="0">
              <a:solidFill>
                <a:schemeClr val="tx1"/>
              </a:solidFill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相关术语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2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策划案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88230" y="3369310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Planning</a:t>
            </a:r>
            <a:r>
              <a:rPr lang="zh-CN" altLang="en-US" sz="1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 </a:t>
            </a:r>
            <a:r>
              <a:rPr lang="en-US" altLang="zh-CN" sz="1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Case</a:t>
            </a:r>
            <a:endParaRPr lang="zh-CN" altLang="en-US" sz="1400" dirty="0">
              <a:solidFill>
                <a:schemeClr val="bg1"/>
              </a:solidFill>
              <a:latin typeface="HarmonyOS Sans SC Medium" charset="-122"/>
              <a:ea typeface="HarmonyOS Sans SC Medium" charset="-122"/>
              <a:cs typeface="HarmonyOS Sans SC Medium" charset="-122"/>
              <a:sym typeface="+mn-ea"/>
            </a:endParaRP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461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rgbClr val="471C34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02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游戏定位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4</a:t>
            </a:r>
          </a:p>
        </p:txBody>
      </p:sp>
      <p:sp>
        <p:nvSpPr>
          <p:cNvPr id="8206" name="TextBox 11"/>
          <p:cNvSpPr/>
          <p:nvPr/>
        </p:nvSpPr>
        <p:spPr>
          <a:xfrm>
            <a:off x="2008187" y="2572229"/>
            <a:ext cx="8579485" cy="211724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7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Eric</a:t>
            </a:r>
            <a:r>
              <a:rPr lang="zh-CN" altLang="en-US" sz="2000" dirty="0">
                <a:solidFill>
                  <a:srgbClr val="000000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HarmonyOS Sans SC Medium" charset="-122"/>
              </a:rPr>
              <a:t>定位于偏向休闲类游戏，适合广大玩家消磨空闲时间，放松身心。但是，游戏同时也具有一定的操作难度，需要玩家进行跑酷、战斗和解密等多种操作，挑战自我。游戏在平衡轻松与挑战之间，提供了一个轻松、有趣且具有一定挑战性的游戏体验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214918" y="1728470"/>
            <a:ext cx="40252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/>
                </a:solidFill>
                <a:cs typeface="HarmonyOS Sans SC Medium" charset="-122"/>
              </a:rPr>
              <a:t>游戏定位</a:t>
            </a:r>
          </a:p>
        </p:txBody>
      </p:sp>
      <p:sp>
        <p:nvSpPr>
          <p:cNvPr id="5" name="椭圆 4"/>
          <p:cNvSpPr/>
          <p:nvPr/>
        </p:nvSpPr>
        <p:spPr>
          <a:xfrm>
            <a:off x="3006090" y="4715510"/>
            <a:ext cx="1041400" cy="1041400"/>
          </a:xfrm>
          <a:prstGeom prst="ellipse">
            <a:avLst/>
          </a:prstGeom>
          <a:solidFill>
            <a:srgbClr val="942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5780405" y="4714875"/>
            <a:ext cx="1041400" cy="1041400"/>
          </a:xfrm>
          <a:prstGeom prst="ellipse">
            <a:avLst/>
          </a:prstGeom>
          <a:solidFill>
            <a:srgbClr val="942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8462645" y="4711065"/>
            <a:ext cx="1041400" cy="1041400"/>
          </a:xfrm>
          <a:prstGeom prst="ellipse">
            <a:avLst/>
          </a:prstGeom>
          <a:solidFill>
            <a:srgbClr val="942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pic>
        <p:nvPicPr>
          <p:cNvPr id="72" name="图片 71" descr="kongzhitai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56320" y="4897755"/>
            <a:ext cx="676275" cy="676275"/>
          </a:xfrm>
          <a:prstGeom prst="rect">
            <a:avLst/>
          </a:prstGeom>
        </p:spPr>
      </p:pic>
      <p:pic>
        <p:nvPicPr>
          <p:cNvPr id="57" name="图片 56" descr="zijinguanliIC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9290" y="4955540"/>
            <a:ext cx="685165" cy="535305"/>
          </a:xfrm>
          <a:prstGeom prst="rect">
            <a:avLst/>
          </a:prstGeom>
        </p:spPr>
      </p:pic>
      <p:pic>
        <p:nvPicPr>
          <p:cNvPr id="76" name="图片 75" descr="zhizao_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4075" y="4859020"/>
            <a:ext cx="727710" cy="72771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11455" y="90551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游戏机制玩法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4</a:t>
            </a:r>
          </a:p>
        </p:txBody>
      </p:sp>
      <p:sp>
        <p:nvSpPr>
          <p:cNvPr id="6" name="椭圆 5"/>
          <p:cNvSpPr/>
          <p:nvPr/>
        </p:nvSpPr>
        <p:spPr>
          <a:xfrm>
            <a:off x="4256405" y="1878965"/>
            <a:ext cx="3632200" cy="3632200"/>
          </a:xfrm>
          <a:prstGeom prst="ellipse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641917" y="2084736"/>
            <a:ext cx="2504207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战 斗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2170428" y="4310402"/>
            <a:ext cx="2504207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解 谜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548673" y="2733408"/>
            <a:ext cx="2504207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跑 酷</a:t>
            </a:r>
            <a:endParaRPr lang="zh-CN" alt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2BB2D7A-E281-D2BE-8F52-4A91BD4C5140}"/>
              </a:ext>
            </a:extLst>
          </p:cNvPr>
          <p:cNvSpPr txBox="1"/>
          <p:nvPr/>
        </p:nvSpPr>
        <p:spPr>
          <a:xfrm>
            <a:off x="7032449" y="5309245"/>
            <a:ext cx="2504207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剧 情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8316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HarmonyOS Sans SC Medium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928482" y="149542"/>
            <a:ext cx="3632835" cy="70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  <a:sym typeface="+mn-ea"/>
              </a:rPr>
              <a:t>战 斗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HarmonyOS Sans SC Medium" charset="-122"/>
                <a:ea typeface="HarmonyOS Sans SC Medium" charset="-122"/>
                <a:cs typeface="HarmonyOS Sans SC Medium" charset="-122"/>
              </a:rPr>
              <a:t>1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30676BA-F575-F013-31CE-E3514BB4D03F}"/>
              </a:ext>
            </a:extLst>
          </p:cNvPr>
          <p:cNvSpPr txBox="1"/>
          <p:nvPr/>
        </p:nvSpPr>
        <p:spPr>
          <a:xfrm>
            <a:off x="460376" y="2154100"/>
            <a:ext cx="4100942" cy="3173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5760" algn="just">
              <a:lnSpc>
                <a:spcPct val="125000"/>
              </a:lnSpc>
            </a:pPr>
            <a:r>
              <a:rPr lang="zh-CN" altLang="en-US" sz="1800" b="1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游戏中将设有战斗系统。玩家可使用枪械和近身武器，对抗各种敌人。玩家还可以使用格挡、技能等手段，来提高自身的生存能力。每个玩家角色都将拥有自己的生命值和魔法值，生命值用于表示玩家的生命状态，魔法值用于发动技能。战斗胜利后，玩家还可获得丰富的战利品奖励，如金币、道具、装备等。</a:t>
            </a:r>
            <a:endParaRPr lang="zh-CN" altLang="zh-CN" sz="1800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85575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  <p:tag name="KSO_WM_SLIDE_ITEM_CNT" val="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HarmonyOS Sans SC Medium"/>
        <a:ea typeface="HarmonyOS Sans SC Medium"/>
        <a:cs typeface=""/>
      </a:majorFont>
      <a:minorFont>
        <a:latin typeface="HarmonyOS Sans SC Medium"/>
        <a:ea typeface="HarmonyOS Sans SC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armonyOS Sans SC Medium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HarmonyOS Sans SC Medium"/>
        <a:font script="Hebr" typeface="HarmonyOS Sans SC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armonyOS Sans SC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armonyOS Sans SC Medium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HarmonyOS Sans SC Medium"/>
        <a:font script="Hebr" typeface="HarmonyOS Sans SC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armonyOS Sans SC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1771</Words>
  <Application>Microsoft Office PowerPoint</Application>
  <PresentationFormat>宽屏</PresentationFormat>
  <Paragraphs>148</Paragraphs>
  <Slides>28</Slides>
  <Notes>27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Times New Roman</vt:lpstr>
      <vt:lpstr>Segoe UI</vt:lpstr>
      <vt:lpstr>思源宋体 CN Heavy</vt:lpstr>
      <vt:lpstr>HarmonyOS Sans SC Medium</vt:lpstr>
      <vt:lpstr>Wingdings</vt:lpstr>
      <vt:lpstr>Arial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WPS_1601876304</dc:creator>
  <cp:lastModifiedBy>GAO Jianwei</cp:lastModifiedBy>
  <cp:revision>222</cp:revision>
  <dcterms:created xsi:type="dcterms:W3CDTF">1900-01-01T00:00:00Z</dcterms:created>
  <dcterms:modified xsi:type="dcterms:W3CDTF">2023-03-29T19:10:38Z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2052-11.34.2</vt:lpwstr>
  </property>
  <property fmtid="{D5CDD505-2E9C-101B-9397-08002B2CF9AE}" pid="3" name="ICV">
    <vt:lpwstr>6ADE3B734E3377A0554A226446403AED_31</vt:lpwstr>
  </property>
  <property fmtid="{D5CDD505-2E9C-101B-9397-08002B2CF9AE}" pid="4" name="KSOTemplateUUID">
    <vt:lpwstr>v1.0_mb_/w6N6atmS5a4l3yHcSV65Q==</vt:lpwstr>
  </property>
</Properties>
</file>